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794238"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C4"/>
    <a:srgbClr val="B3EBFF"/>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67" autoAdjust="0"/>
    <p:restoredTop sz="94660"/>
  </p:normalViewPr>
  <p:slideViewPr>
    <p:cSldViewPr snapToGrid="0">
      <p:cViewPr>
        <p:scale>
          <a:sx n="25" d="100"/>
          <a:sy n="25" d="100"/>
        </p:scale>
        <p:origin x="83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50003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03531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1465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73622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solidFill>
              </a:defRPr>
            </a:lvl1pPr>
            <a:lvl2pPr marL="2017806" indent="0">
              <a:buNone/>
              <a:defRPr sz="8827">
                <a:solidFill>
                  <a:schemeClr val="tx1">
                    <a:tint val="75000"/>
                  </a:schemeClr>
                </a:solidFill>
              </a:defRPr>
            </a:lvl2pPr>
            <a:lvl3pPr marL="4035613" indent="0">
              <a:buNone/>
              <a:defRPr sz="7944">
                <a:solidFill>
                  <a:schemeClr val="tx1">
                    <a:tint val="75000"/>
                  </a:schemeClr>
                </a:solidFill>
              </a:defRPr>
            </a:lvl3pPr>
            <a:lvl4pPr marL="6053419" indent="0">
              <a:buNone/>
              <a:defRPr sz="7061">
                <a:solidFill>
                  <a:schemeClr val="tx1">
                    <a:tint val="75000"/>
                  </a:schemeClr>
                </a:solidFill>
              </a:defRPr>
            </a:lvl4pPr>
            <a:lvl5pPr marL="8071226" indent="0">
              <a:buNone/>
              <a:defRPr sz="7061">
                <a:solidFill>
                  <a:schemeClr val="tx1">
                    <a:tint val="75000"/>
                  </a:schemeClr>
                </a:solidFill>
              </a:defRPr>
            </a:lvl5pPr>
            <a:lvl6pPr marL="10089032" indent="0">
              <a:buNone/>
              <a:defRPr sz="7061">
                <a:solidFill>
                  <a:schemeClr val="tx1">
                    <a:tint val="75000"/>
                  </a:schemeClr>
                </a:solidFill>
              </a:defRPr>
            </a:lvl6pPr>
            <a:lvl7pPr marL="12106839" indent="0">
              <a:buNone/>
              <a:defRPr sz="7061">
                <a:solidFill>
                  <a:schemeClr val="tx1">
                    <a:tint val="75000"/>
                  </a:schemeClr>
                </a:solidFill>
              </a:defRPr>
            </a:lvl7pPr>
            <a:lvl8pPr marL="14124645" indent="0">
              <a:buNone/>
              <a:defRPr sz="7061">
                <a:solidFill>
                  <a:schemeClr val="tx1">
                    <a:tint val="75000"/>
                  </a:schemeClr>
                </a:solidFill>
              </a:defRPr>
            </a:lvl8pPr>
            <a:lvl9pPr marL="16142452" indent="0">
              <a:buNone/>
              <a:defRPr sz="70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215FB-AE2E-47E0-8664-1D6C88F86230}"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4779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215FB-AE2E-47E0-8664-1D6C88F86230}"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43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215FB-AE2E-47E0-8664-1D6C88F86230}" type="datetimeFigureOut">
              <a:rPr lang="en-US" smtClean="0"/>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2894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215FB-AE2E-47E0-8664-1D6C88F86230}" type="datetimeFigureOut">
              <a:rPr lang="en-US" smtClean="0"/>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1247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15FB-AE2E-47E0-8664-1D6C88F86230}" type="datetimeFigureOut">
              <a:rPr lang="en-US" smtClean="0"/>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663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4730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91813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75000"/>
                  </a:schemeClr>
                </a:solidFill>
              </a:defRPr>
            </a:lvl1pPr>
          </a:lstStyle>
          <a:p>
            <a:fld id="{B88215FB-AE2E-47E0-8664-1D6C88F86230}" type="datetimeFigureOut">
              <a:rPr lang="en-US" smtClean="0"/>
              <a:t>12/24/2020</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75000"/>
                  </a:schemeClr>
                </a:solidFill>
              </a:defRPr>
            </a:lvl1pPr>
          </a:lstStyle>
          <a:p>
            <a:fld id="{A1E1598C-F679-44C9-8310-CF5C34C311E3}" type="slidenum">
              <a:rPr lang="en-US" smtClean="0"/>
              <a:t>‹#›</a:t>
            </a:fld>
            <a:endParaRPr lang="en-US"/>
          </a:p>
        </p:txBody>
      </p:sp>
    </p:spTree>
    <p:extLst>
      <p:ext uri="{BB962C8B-B14F-4D97-AF65-F5344CB8AC3E}">
        <p14:creationId xmlns:p14="http://schemas.microsoft.com/office/powerpoint/2010/main" val="135493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2772331C-7BC9-49E0-ABD3-CF20FB38FE0D}"/>
              </a:ext>
            </a:extLst>
          </p:cNvPr>
          <p:cNvSpPr/>
          <p:nvPr/>
        </p:nvSpPr>
        <p:spPr>
          <a:xfrm>
            <a:off x="41960119" y="-312323"/>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4232ED0E-F081-4F7B-AAFA-01149EC720FC}"/>
              </a:ext>
            </a:extLst>
          </p:cNvPr>
          <p:cNvSpPr/>
          <p:nvPr/>
        </p:nvSpPr>
        <p:spPr>
          <a:xfrm>
            <a:off x="-447636" y="-155781"/>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A1C7117-38D2-4EA7-857E-399EE91CED91}"/>
              </a:ext>
            </a:extLst>
          </p:cNvPr>
          <p:cNvSpPr/>
          <p:nvPr/>
        </p:nvSpPr>
        <p:spPr>
          <a:xfrm>
            <a:off x="0" y="0"/>
            <a:ext cx="42794238" cy="457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C1819B2F-5115-4D7B-A456-BF0555D84B8E}"/>
              </a:ext>
            </a:extLst>
          </p:cNvPr>
          <p:cNvSpPr/>
          <p:nvPr/>
        </p:nvSpPr>
        <p:spPr>
          <a:xfrm>
            <a:off x="990600" y="491490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8E2648A-114A-45D1-96B2-0180E0DA5FD7}"/>
              </a:ext>
            </a:extLst>
          </p:cNvPr>
          <p:cNvSpPr/>
          <p:nvPr/>
        </p:nvSpPr>
        <p:spPr>
          <a:xfrm>
            <a:off x="814968" y="17427778"/>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048445-F9D2-4F0A-9D71-958EDBE7A728}"/>
              </a:ext>
            </a:extLst>
          </p:cNvPr>
          <p:cNvSpPr/>
          <p:nvPr/>
        </p:nvSpPr>
        <p:spPr>
          <a:xfrm>
            <a:off x="17427258" y="1922350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D5B914-4645-4FA8-B579-92771165942D}"/>
              </a:ext>
            </a:extLst>
          </p:cNvPr>
          <p:cNvSpPr/>
          <p:nvPr/>
        </p:nvSpPr>
        <p:spPr>
          <a:xfrm>
            <a:off x="814968" y="1742042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8DFAEDB-79C8-4786-B2CA-00CD66CE6397}"/>
              </a:ext>
            </a:extLst>
          </p:cNvPr>
          <p:cNvSpPr/>
          <p:nvPr/>
        </p:nvSpPr>
        <p:spPr>
          <a:xfrm>
            <a:off x="32200769" y="2368268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DF30AA-40B3-4DF2-AE50-618A44B037F8}"/>
              </a:ext>
            </a:extLst>
          </p:cNvPr>
          <p:cNvSpPr/>
          <p:nvPr/>
        </p:nvSpPr>
        <p:spPr>
          <a:xfrm>
            <a:off x="2405555" y="5210085"/>
            <a:ext cx="69236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INTRODUCTION</a:t>
            </a:r>
          </a:p>
        </p:txBody>
      </p:sp>
      <p:sp>
        <p:nvSpPr>
          <p:cNvPr id="17" name="Minus Sign 16">
            <a:extLst>
              <a:ext uri="{FF2B5EF4-FFF2-40B4-BE49-F238E27FC236}">
                <a16:creationId xmlns:a16="http://schemas.microsoft.com/office/drawing/2014/main" id="{D81181C6-83E9-4389-9280-91D87D38596E}"/>
              </a:ext>
            </a:extLst>
          </p:cNvPr>
          <p:cNvSpPr/>
          <p:nvPr/>
        </p:nvSpPr>
        <p:spPr>
          <a:xfrm>
            <a:off x="9210072"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9C639EE-5113-42FF-BEEE-91FB51CA5E20}"/>
              </a:ext>
            </a:extLst>
          </p:cNvPr>
          <p:cNvSpPr/>
          <p:nvPr/>
        </p:nvSpPr>
        <p:spPr>
          <a:xfrm>
            <a:off x="990600"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FB24D1-9A29-4855-ABFF-F72DFA11765F}"/>
              </a:ext>
            </a:extLst>
          </p:cNvPr>
          <p:cNvSpPr txBox="1"/>
          <p:nvPr/>
        </p:nvSpPr>
        <p:spPr>
          <a:xfrm>
            <a:off x="11772900" y="9867900"/>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ADCC4C55-D5BE-4A7D-A709-FC7C9768A170}"/>
              </a:ext>
            </a:extLst>
          </p:cNvPr>
          <p:cNvSpPr txBox="1"/>
          <p:nvPr/>
        </p:nvSpPr>
        <p:spPr>
          <a:xfrm>
            <a:off x="1095984" y="7043876"/>
            <a:ext cx="9528455" cy="9941183"/>
          </a:xfrm>
          <a:prstGeom prst="rect">
            <a:avLst/>
          </a:prstGeom>
          <a:noFill/>
        </p:spPr>
        <p:txBody>
          <a:bodyPr wrap="square" rtlCol="0">
            <a:spAutoFit/>
          </a:bodyPr>
          <a:lstStyle/>
          <a:p>
            <a:pPr algn="just"/>
            <a:r>
              <a:rPr lang="en-US" sz="2800" dirty="0"/>
              <a:t>		</a:t>
            </a:r>
            <a:r>
              <a:rPr lang="en-US" sz="3600" dirty="0">
                <a:solidFill>
                  <a:schemeClr val="bg1"/>
                </a:solidFill>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Agriculture and farming are one of the oldest and most important professions in the world. Humanity has come a  long way over the millennia in how we farm and </a:t>
            </a:r>
            <a:r>
              <a:rPr lang="en-US" sz="4000" dirty="0">
                <a:solidFill>
                  <a:schemeClr val="bg2"/>
                </a:solidFill>
                <a:latin typeface="Times New Roman" panose="02020603050405020304" pitchFamily="18" charset="0"/>
                <a:cs typeface="Times New Roman" panose="02020603050405020304" pitchFamily="18" charset="0"/>
              </a:rPr>
              <a:t>grow</a:t>
            </a:r>
            <a:r>
              <a:rPr lang="en-US" sz="4000" dirty="0">
                <a:solidFill>
                  <a:schemeClr val="bg1"/>
                </a:solidFill>
                <a:latin typeface="Times New Roman" panose="02020603050405020304" pitchFamily="18" charset="0"/>
                <a:cs typeface="Times New Roman" panose="02020603050405020304" pitchFamily="18" charset="0"/>
              </a:rPr>
              <a:t> crops with the introduction of various technologies. </a:t>
            </a:r>
            <a:r>
              <a:rPr lang="en-US" sz="4000" dirty="0">
                <a:solidFill>
                  <a:schemeClr val="bg2"/>
                </a:solidFill>
                <a:latin typeface="Times New Roman" panose="02020603050405020304" pitchFamily="18" charset="0"/>
                <a:cs typeface="Times New Roman" panose="02020603050405020304" pitchFamily="18" charset="0"/>
              </a:rPr>
              <a:t>Artificial intelligence (AI) is one of the most modern application that has been used all around the world in this industrial revolution 4.0.	With the aid of AI in agriculture, we can build the most modern and convenience ways to apply and estimate data analytic for agricultural applications that boost more production yield. </a:t>
            </a:r>
          </a:p>
          <a:p>
            <a:pPr algn="just"/>
            <a:r>
              <a:rPr lang="en-US" sz="4000" dirty="0">
                <a:solidFill>
                  <a:schemeClr val="bg2"/>
                </a:solidFill>
                <a:latin typeface="Times New Roman" panose="02020603050405020304" pitchFamily="18" charset="0"/>
                <a:cs typeface="Times New Roman" panose="02020603050405020304" pitchFamily="18" charset="0"/>
              </a:rPr>
              <a:t>	 Objective of this work is to apply AI to predict the crop yield according to environmental data and crop growing pattern.</a:t>
            </a:r>
          </a:p>
        </p:txBody>
      </p:sp>
      <p:sp>
        <p:nvSpPr>
          <p:cNvPr id="43" name="Rectangle 42">
            <a:extLst>
              <a:ext uri="{FF2B5EF4-FFF2-40B4-BE49-F238E27FC236}">
                <a16:creationId xmlns:a16="http://schemas.microsoft.com/office/drawing/2014/main" id="{FF3E800E-C366-442D-878F-F7257F2FDCDF}"/>
              </a:ext>
            </a:extLst>
          </p:cNvPr>
          <p:cNvSpPr/>
          <p:nvPr/>
        </p:nvSpPr>
        <p:spPr>
          <a:xfrm>
            <a:off x="1468871" y="17253947"/>
            <a:ext cx="8167176"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SYSTEM</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 ARCHITECTURE</a:t>
            </a:r>
          </a:p>
        </p:txBody>
      </p:sp>
      <p:sp>
        <p:nvSpPr>
          <p:cNvPr id="47" name="Minus Sign 46">
            <a:extLst>
              <a:ext uri="{FF2B5EF4-FFF2-40B4-BE49-F238E27FC236}">
                <a16:creationId xmlns:a16="http://schemas.microsoft.com/office/drawing/2014/main" id="{9E2CB5C7-E2C9-4404-9E6C-07823D328F99}"/>
              </a:ext>
            </a:extLst>
          </p:cNvPr>
          <p:cNvSpPr/>
          <p:nvPr/>
        </p:nvSpPr>
        <p:spPr>
          <a:xfrm>
            <a:off x="814968" y="17902653"/>
            <a:ext cx="1763675"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3EE31A-9CFA-42C5-9EC4-0C4E234BD1DA}"/>
              </a:ext>
            </a:extLst>
          </p:cNvPr>
          <p:cNvSpPr/>
          <p:nvPr/>
        </p:nvSpPr>
        <p:spPr>
          <a:xfrm>
            <a:off x="19350427" y="19024999"/>
            <a:ext cx="5907261"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PRE</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PROCESSING</a:t>
            </a:r>
            <a:endPar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endParaRPr>
          </a:p>
        </p:txBody>
      </p:sp>
      <p:sp>
        <p:nvSpPr>
          <p:cNvPr id="51" name="Minus Sign 50">
            <a:extLst>
              <a:ext uri="{FF2B5EF4-FFF2-40B4-BE49-F238E27FC236}">
                <a16:creationId xmlns:a16="http://schemas.microsoft.com/office/drawing/2014/main" id="{FBC1615C-D287-47EF-B2F2-46A250315CE0}"/>
              </a:ext>
            </a:extLst>
          </p:cNvPr>
          <p:cNvSpPr/>
          <p:nvPr/>
        </p:nvSpPr>
        <p:spPr>
          <a:xfrm>
            <a:off x="25079816"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B415FC30-66DC-47AA-AD14-48CDF6AC2618}"/>
              </a:ext>
            </a:extLst>
          </p:cNvPr>
          <p:cNvSpPr/>
          <p:nvPr/>
        </p:nvSpPr>
        <p:spPr>
          <a:xfrm>
            <a:off x="17427258"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A1329-FFBE-4F42-87FC-E27B90B04799}"/>
              </a:ext>
            </a:extLst>
          </p:cNvPr>
          <p:cNvSpPr/>
          <p:nvPr/>
        </p:nvSpPr>
        <p:spPr>
          <a:xfrm>
            <a:off x="35223517" y="23935133"/>
            <a:ext cx="3679213"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RESULTS</a:t>
            </a:r>
          </a:p>
        </p:txBody>
      </p:sp>
      <p:sp>
        <p:nvSpPr>
          <p:cNvPr id="57" name="Minus Sign 56">
            <a:extLst>
              <a:ext uri="{FF2B5EF4-FFF2-40B4-BE49-F238E27FC236}">
                <a16:creationId xmlns:a16="http://schemas.microsoft.com/office/drawing/2014/main" id="{5D6137DB-EE95-4D2C-9929-C4F647F8A02E}"/>
              </a:ext>
            </a:extLst>
          </p:cNvPr>
          <p:cNvSpPr/>
          <p:nvPr/>
        </p:nvSpPr>
        <p:spPr>
          <a:xfrm>
            <a:off x="38902730" y="24164907"/>
            <a:ext cx="3037193"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E8C551E2-9CA7-439C-8376-BCA976442957}"/>
              </a:ext>
            </a:extLst>
          </p:cNvPr>
          <p:cNvSpPr/>
          <p:nvPr/>
        </p:nvSpPr>
        <p:spPr>
          <a:xfrm>
            <a:off x="32186323" y="24164907"/>
            <a:ext cx="3037194"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80C5AF2-385F-4ECD-8131-E2E613FEBE46}"/>
              </a:ext>
            </a:extLst>
          </p:cNvPr>
          <p:cNvSpPr txBox="1"/>
          <p:nvPr/>
        </p:nvSpPr>
        <p:spPr>
          <a:xfrm>
            <a:off x="17443550" y="21403201"/>
            <a:ext cx="9753600" cy="2554545"/>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Before getting started into Machine Learning ( AI ) , We need to pre-processing the </a:t>
            </a:r>
            <a:r>
              <a:rPr lang="en-US" sz="4000" b="0" i="0" dirty="0">
                <a:solidFill>
                  <a:schemeClr val="bg2"/>
                </a:solidFill>
                <a:effectLst/>
                <a:latin typeface="Times New Roman" panose="02020603050405020304" pitchFamily="18" charset="0"/>
                <a:cs typeface="Times New Roman" panose="02020603050405020304" pitchFamily="18" charset="0"/>
              </a:rPr>
              <a:t>data/</a:t>
            </a:r>
            <a:r>
              <a:rPr lang="en-US" sz="4000" b="0" i="0" dirty="0">
                <a:solidFill>
                  <a:schemeClr val="bg1"/>
                </a:solidFill>
                <a:effectLst/>
                <a:latin typeface="Times New Roman" panose="02020603050405020304" pitchFamily="18" charset="0"/>
                <a:cs typeface="Times New Roman" panose="02020603050405020304" pitchFamily="18" charset="0"/>
              </a:rPr>
              <a:t>image that we had been collected to make it convenient </a:t>
            </a:r>
            <a:r>
              <a:rPr lang="en-US" sz="4000" b="0" i="0" dirty="0">
                <a:solidFill>
                  <a:schemeClr val="bg2"/>
                </a:solidFill>
                <a:effectLst/>
                <a:latin typeface="Times New Roman" panose="02020603050405020304" pitchFamily="18" charset="0"/>
                <a:cs typeface="Times New Roman" panose="02020603050405020304" pitchFamily="18" charset="0"/>
              </a:rPr>
              <a:t>for next step.</a:t>
            </a:r>
            <a:endParaRPr lang="en-US" sz="3600" b="0" i="0" dirty="0">
              <a:solidFill>
                <a:schemeClr val="bg2"/>
              </a:solidFill>
              <a:effectLst/>
              <a:latin typeface="Times New Roman" panose="02020603050405020304" pitchFamily="18" charset="0"/>
              <a:cs typeface="Times New Roman" panose="02020603050405020304" pitchFamily="18" charset="0"/>
            </a:endParaRPr>
          </a:p>
        </p:txBody>
      </p:sp>
      <p:pic>
        <p:nvPicPr>
          <p:cNvPr id="67" name="Picture 66">
            <a:extLst>
              <a:ext uri="{FF2B5EF4-FFF2-40B4-BE49-F238E27FC236}">
                <a16:creationId xmlns:a16="http://schemas.microsoft.com/office/drawing/2014/main" id="{E7B8CD1A-6479-4D64-9EBE-918F18D09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5428" y="15688091"/>
            <a:ext cx="3077765" cy="2319636"/>
          </a:xfrm>
          <a:prstGeom prst="rect">
            <a:avLst/>
          </a:prstGeom>
        </p:spPr>
      </p:pic>
      <p:pic>
        <p:nvPicPr>
          <p:cNvPr id="69" name="Picture 68">
            <a:extLst>
              <a:ext uri="{FF2B5EF4-FFF2-40B4-BE49-F238E27FC236}">
                <a16:creationId xmlns:a16="http://schemas.microsoft.com/office/drawing/2014/main" id="{56ADF96B-18CA-446A-AFC4-4F6D9B608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428" y="12629751"/>
            <a:ext cx="3077765" cy="2308324"/>
          </a:xfrm>
          <a:prstGeom prst="rect">
            <a:avLst/>
          </a:prstGeom>
        </p:spPr>
      </p:pic>
      <p:pic>
        <p:nvPicPr>
          <p:cNvPr id="71" name="Picture 70">
            <a:extLst>
              <a:ext uri="{FF2B5EF4-FFF2-40B4-BE49-F238E27FC236}">
                <a16:creationId xmlns:a16="http://schemas.microsoft.com/office/drawing/2014/main" id="{0E45E4B8-9335-4AED-900C-E72753FC7695}"/>
              </a:ext>
            </a:extLst>
          </p:cNvPr>
          <p:cNvPicPr>
            <a:picLocks noChangeAspect="1"/>
          </p:cNvPicPr>
          <p:nvPr/>
        </p:nvPicPr>
        <p:blipFill rotWithShape="1">
          <a:blip r:embed="rId4">
            <a:extLst>
              <a:ext uri="{28A0092B-C50C-407E-A947-70E740481C1C}">
                <a14:useLocalDpi xmlns:a14="http://schemas.microsoft.com/office/drawing/2010/main" val="0"/>
              </a:ext>
            </a:extLst>
          </a:blip>
          <a:srcRect t="9474"/>
          <a:stretch/>
        </p:blipFill>
        <p:spPr>
          <a:xfrm>
            <a:off x="17472819" y="12617919"/>
            <a:ext cx="6577434" cy="3331333"/>
          </a:xfrm>
          <a:prstGeom prst="rect">
            <a:avLst/>
          </a:prstGeom>
        </p:spPr>
      </p:pic>
      <p:sp>
        <p:nvSpPr>
          <p:cNvPr id="74" name="TextBox 73">
            <a:extLst>
              <a:ext uri="{FF2B5EF4-FFF2-40B4-BE49-F238E27FC236}">
                <a16:creationId xmlns:a16="http://schemas.microsoft.com/office/drawing/2014/main" id="{CE41BEC5-4E1F-4D7C-8E73-7224DA5569BB}"/>
              </a:ext>
            </a:extLst>
          </p:cNvPr>
          <p:cNvSpPr txBox="1"/>
          <p:nvPr/>
        </p:nvSpPr>
        <p:spPr>
          <a:xfrm>
            <a:off x="17251634" y="15924005"/>
            <a:ext cx="6884885" cy="3170099"/>
          </a:xfrm>
          <a:prstGeom prst="rect">
            <a:avLst/>
          </a:prstGeom>
          <a:noFill/>
        </p:spPr>
        <p:txBody>
          <a:bodyPr wrap="square" rtlCol="0">
            <a:spAutoFit/>
          </a:bodyPr>
          <a:lstStyle/>
          <a:p>
            <a:pPr algn="just"/>
            <a:r>
              <a:rPr lang="en-US" sz="4000" dirty="0">
                <a:latin typeface="Times New Roman" panose="02020603050405020304" pitchFamily="18" charset="0"/>
                <a:cs typeface="Times New Roman" panose="02020603050405020304" pitchFamily="18" charset="0"/>
              </a:rPr>
              <a:t>	   </a:t>
            </a:r>
            <a:r>
              <a:rPr lang="en-US" sz="4000" dirty="0">
                <a:solidFill>
                  <a:schemeClr val="bg2"/>
                </a:solidFill>
                <a:latin typeface="Times New Roman" panose="02020603050405020304" pitchFamily="18" charset="0"/>
                <a:cs typeface="Times New Roman" panose="02020603050405020304" pitchFamily="18" charset="0"/>
              </a:rPr>
              <a:t>Necessary information  such as environmental data, crop pattern images, crop yield will be collected from the farm and stored in the cloud. </a:t>
            </a:r>
          </a:p>
        </p:txBody>
      </p:sp>
      <p:pic>
        <p:nvPicPr>
          <p:cNvPr id="76" name="Picture 75">
            <a:extLst>
              <a:ext uri="{FF2B5EF4-FFF2-40B4-BE49-F238E27FC236}">
                <a16:creationId xmlns:a16="http://schemas.microsoft.com/office/drawing/2014/main" id="{F30675E9-7D01-4987-9F87-86D165D0B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69" y="19763389"/>
            <a:ext cx="9753600" cy="5483310"/>
          </a:xfrm>
          <a:prstGeom prst="rect">
            <a:avLst/>
          </a:prstGeom>
        </p:spPr>
      </p:pic>
      <p:sp>
        <p:nvSpPr>
          <p:cNvPr id="77" name="TextBox 76">
            <a:extLst>
              <a:ext uri="{FF2B5EF4-FFF2-40B4-BE49-F238E27FC236}">
                <a16:creationId xmlns:a16="http://schemas.microsoft.com/office/drawing/2014/main" id="{60404978-CCFE-40CB-A29D-AA7E52FDB0BF}"/>
              </a:ext>
            </a:extLst>
          </p:cNvPr>
          <p:cNvSpPr txBox="1"/>
          <p:nvPr/>
        </p:nvSpPr>
        <p:spPr>
          <a:xfrm>
            <a:off x="973288" y="26235380"/>
            <a:ext cx="9422019" cy="3170099"/>
          </a:xfrm>
          <a:prstGeom prst="rect">
            <a:avLst/>
          </a:prstGeom>
          <a:noFill/>
        </p:spPr>
        <p:txBody>
          <a:bodyPr wrap="square" rtlCol="0">
            <a:spAutoFit/>
          </a:bodyPr>
          <a:lstStyle/>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Collect Data from </a:t>
            </a:r>
            <a:r>
              <a:rPr lang="en-US" sz="4000" dirty="0">
                <a:solidFill>
                  <a:schemeClr val="bg2"/>
                </a:solidFill>
                <a:latin typeface="Times New Roman" panose="02020603050405020304" pitchFamily="18" charset="0"/>
                <a:cs typeface="Times New Roman" panose="02020603050405020304" pitchFamily="18" charset="0"/>
              </a:rPr>
              <a:t>Cloud Storage</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Clean and Prepare Data by collect only the study area</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Use the filtration data and apply machine learning techniques to make an analysis</a:t>
            </a:r>
          </a:p>
        </p:txBody>
      </p:sp>
      <p:sp>
        <p:nvSpPr>
          <p:cNvPr id="79" name="TextBox 78">
            <a:extLst>
              <a:ext uri="{FF2B5EF4-FFF2-40B4-BE49-F238E27FC236}">
                <a16:creationId xmlns:a16="http://schemas.microsoft.com/office/drawing/2014/main" id="{D62DA641-B5F8-4C8F-ADA4-A570209B0B2E}"/>
              </a:ext>
            </a:extLst>
          </p:cNvPr>
          <p:cNvSpPr txBox="1"/>
          <p:nvPr/>
        </p:nvSpPr>
        <p:spPr>
          <a:xfrm>
            <a:off x="32186323" y="25800568"/>
            <a:ext cx="9495748" cy="5632311"/>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By applying the AI into the agriculture applications we get : </a:t>
            </a:r>
          </a:p>
          <a:p>
            <a:pPr algn="just"/>
            <a:r>
              <a:rPr lang="en-US" sz="4000" dirty="0">
                <a:solidFill>
                  <a:schemeClr val="bg1"/>
                </a:solidFill>
                <a:latin typeface="Times New Roman" panose="02020603050405020304" pitchFamily="18" charset="0"/>
                <a:cs typeface="Times New Roman" panose="02020603050405020304" pitchFamily="18" charset="0"/>
              </a:rPr>
              <a:t>		-	Convenience to control the data</a:t>
            </a:r>
          </a:p>
          <a:p>
            <a:pPr algn="just"/>
            <a:r>
              <a:rPr lang="en-US" sz="4000" b="0" i="0" dirty="0">
                <a:solidFill>
                  <a:schemeClr val="bg1"/>
                </a:solidFill>
                <a:effectLst/>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	E</a:t>
            </a:r>
            <a:r>
              <a:rPr lang="en-US" sz="4000" b="0" i="0" dirty="0">
                <a:solidFill>
                  <a:schemeClr val="bg1"/>
                </a:solidFill>
                <a:effectLst/>
                <a:latin typeface="Times New Roman" panose="02020603050405020304" pitchFamily="18" charset="0"/>
                <a:cs typeface="Times New Roman" panose="02020603050405020304" pitchFamily="18" charset="0"/>
              </a:rPr>
              <a:t>mphasis on </a:t>
            </a:r>
            <a:r>
              <a:rPr lang="en-US" sz="4000" dirty="0">
                <a:solidFill>
                  <a:schemeClr val="bg1"/>
                </a:solidFill>
                <a:latin typeface="Times New Roman" panose="02020603050405020304" pitchFamily="18" charset="0"/>
                <a:cs typeface="Times New Roman" panose="02020603050405020304" pitchFamily="18" charset="0"/>
              </a:rPr>
              <a:t>c</a:t>
            </a:r>
            <a:r>
              <a:rPr lang="en-US" sz="4000" b="0" i="0" dirty="0">
                <a:solidFill>
                  <a:schemeClr val="bg1"/>
                </a:solidFill>
                <a:effectLst/>
                <a:latin typeface="Times New Roman" panose="02020603050405020304" pitchFamily="18" charset="0"/>
                <a:cs typeface="Times New Roman" panose="02020603050405020304" pitchFamily="18" charset="0"/>
              </a:rPr>
              <a:t>hecking defective</a:t>
            </a:r>
          </a:p>
          <a:p>
            <a:pPr algn="just"/>
            <a:r>
              <a:rPr lang="en-US" sz="4000" b="0" i="0" dirty="0">
                <a:solidFill>
                  <a:schemeClr val="bg1"/>
                </a:solidFill>
                <a:effectLst/>
                <a:latin typeface="Times New Roman" panose="02020603050405020304" pitchFamily="18" charset="0"/>
                <a:cs typeface="Times New Roman" panose="02020603050405020304" pitchFamily="18" charset="0"/>
              </a:rPr>
              <a:t>crops and improving the potential for healthy crop production.</a:t>
            </a: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r>
              <a:rPr lang="en-US" sz="4000" dirty="0">
                <a:solidFill>
                  <a:schemeClr val="bg1"/>
                </a:solidFill>
                <a:latin typeface="AKbalthom Kbach" panose="02000500000000000000" pitchFamily="2" charset="0"/>
                <a:cs typeface="AKbalthom Kbach" panose="02000500000000000000" pitchFamily="2" charset="0"/>
              </a:rPr>
              <a:t>		</a:t>
            </a:r>
            <a:endParaRPr lang="en-US" sz="4000" b="0" i="0" dirty="0">
              <a:solidFill>
                <a:schemeClr val="bg1"/>
              </a:solidFill>
              <a:effectLst/>
              <a:latin typeface="AKbalthom Kbach" panose="02000500000000000000" pitchFamily="2" charset="0"/>
              <a:cs typeface="AKbalthom Kbach" panose="02000500000000000000" pitchFamily="2" charset="0"/>
            </a:endParaRPr>
          </a:p>
        </p:txBody>
      </p:sp>
      <p:sp>
        <p:nvSpPr>
          <p:cNvPr id="81" name="Rectangle 80">
            <a:extLst>
              <a:ext uri="{FF2B5EF4-FFF2-40B4-BE49-F238E27FC236}">
                <a16:creationId xmlns:a16="http://schemas.microsoft.com/office/drawing/2014/main" id="{F0D02AC8-566F-4D48-9B87-16A7E2D98680}"/>
              </a:ext>
            </a:extLst>
          </p:cNvPr>
          <p:cNvSpPr/>
          <p:nvPr/>
        </p:nvSpPr>
        <p:spPr>
          <a:xfrm>
            <a:off x="1738216" y="-28186"/>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rgbClr val="002060"/>
                </a:solidFill>
                <a:effectLst>
                  <a:glow rad="139700">
                    <a:schemeClr val="accent5">
                      <a:satMod val="175000"/>
                      <a:alpha val="40000"/>
                    </a:schemeClr>
                  </a:glow>
                  <a:outerShdw dist="38100" dir="2700000" algn="bl" rotWithShape="0">
                    <a:schemeClr val="accent5"/>
                  </a:outerShdw>
                </a:effectLst>
                <a:latin typeface="Berlin Sans FB Demi" panose="020E0802020502020306" pitchFamily="34" charset="0"/>
              </a:rPr>
              <a:t>IOT PLATFORMS FOR SMART IRRIGATIONS</a:t>
            </a:r>
          </a:p>
        </p:txBody>
      </p:sp>
      <p:sp>
        <p:nvSpPr>
          <p:cNvPr id="83" name="Rectangle 82">
            <a:extLst>
              <a:ext uri="{FF2B5EF4-FFF2-40B4-BE49-F238E27FC236}">
                <a16:creationId xmlns:a16="http://schemas.microsoft.com/office/drawing/2014/main" id="{E0C23AC2-400F-4E10-9EEF-97A92DC9C48F}"/>
              </a:ext>
            </a:extLst>
          </p:cNvPr>
          <p:cNvSpPr/>
          <p:nvPr/>
        </p:nvSpPr>
        <p:spPr>
          <a:xfrm>
            <a:off x="1344179" y="1953552"/>
            <a:ext cx="39236170" cy="1938992"/>
          </a:xfrm>
          <a:prstGeom prst="rect">
            <a:avLst/>
          </a:prstGeom>
          <a:noFill/>
        </p:spPr>
        <p:txBody>
          <a:bodyPr wrap="square" lIns="91440" tIns="45720" rIns="91440" bIns="45720">
            <a:spAutoFit/>
          </a:bodyPr>
          <a:lstStyle/>
          <a:p>
            <a:pPr algn="ctr"/>
            <a:r>
              <a:rPr lang="en-US" sz="12000" dirty="0">
                <a:ln w="0"/>
                <a:solidFill>
                  <a:srgbClr val="007A37"/>
                </a:solidFill>
                <a:effectLst>
                  <a:outerShdw blurRad="38100" dist="19050" dir="2700000" algn="tl" rotWithShape="0">
                    <a:schemeClr val="dk1">
                      <a:alpha val="40000"/>
                    </a:schemeClr>
                  </a:outerShdw>
                </a:effectLst>
                <a:latin typeface="Berlin Sans FB Demi" panose="020E0802020502020306" pitchFamily="34" charset="0"/>
              </a:rPr>
              <a:t>“AI FOR AGRICULTURE”</a:t>
            </a:r>
          </a:p>
        </p:txBody>
      </p:sp>
      <p:sp>
        <p:nvSpPr>
          <p:cNvPr id="84" name="Rectangle 83">
            <a:extLst>
              <a:ext uri="{FF2B5EF4-FFF2-40B4-BE49-F238E27FC236}">
                <a16:creationId xmlns:a16="http://schemas.microsoft.com/office/drawing/2014/main" id="{9C33EB29-D977-49E3-844A-BC01F4A4388D}"/>
              </a:ext>
            </a:extLst>
          </p:cNvPr>
          <p:cNvSpPr/>
          <p:nvPr/>
        </p:nvSpPr>
        <p:spPr>
          <a:xfrm>
            <a:off x="516358" y="3543498"/>
            <a:ext cx="8731814"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ADVISOR : HEL CHANTHAN</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6" name="Rectangle 85">
            <a:extLst>
              <a:ext uri="{FF2B5EF4-FFF2-40B4-BE49-F238E27FC236}">
                <a16:creationId xmlns:a16="http://schemas.microsoft.com/office/drawing/2014/main" id="{F1ACD352-37EB-4E2D-85CE-D48ABF307633}"/>
              </a:ext>
            </a:extLst>
          </p:cNvPr>
          <p:cNvSpPr/>
          <p:nvPr/>
        </p:nvSpPr>
        <p:spPr>
          <a:xfrm>
            <a:off x="35180103" y="3543497"/>
            <a:ext cx="7097777"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STUDENT : CHEK NITA</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7" name="Rectangle: Rounded Corners 86">
            <a:extLst>
              <a:ext uri="{FF2B5EF4-FFF2-40B4-BE49-F238E27FC236}">
                <a16:creationId xmlns:a16="http://schemas.microsoft.com/office/drawing/2014/main" id="{03F4BBC1-8223-46A1-A98F-2D9150A7282C}"/>
              </a:ext>
            </a:extLst>
          </p:cNvPr>
          <p:cNvSpPr/>
          <p:nvPr/>
        </p:nvSpPr>
        <p:spPr>
          <a:xfrm>
            <a:off x="28009652" y="4914900"/>
            <a:ext cx="3293725" cy="247108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464D064-8739-404E-A75A-594020D99EB7}"/>
              </a:ext>
            </a:extLst>
          </p:cNvPr>
          <p:cNvSpPr/>
          <p:nvPr/>
        </p:nvSpPr>
        <p:spPr>
          <a:xfrm>
            <a:off x="11444547" y="4897812"/>
            <a:ext cx="5067766" cy="24727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29DF6AC4-59B3-424E-B00D-3785C697F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974" y="-207950"/>
            <a:ext cx="4237511" cy="4237511"/>
          </a:xfrm>
          <a:prstGeom prst="rect">
            <a:avLst/>
          </a:prstGeom>
        </p:spPr>
      </p:pic>
      <p:pic>
        <p:nvPicPr>
          <p:cNvPr id="95" name="Picture 94">
            <a:extLst>
              <a:ext uri="{FF2B5EF4-FFF2-40B4-BE49-F238E27FC236}">
                <a16:creationId xmlns:a16="http://schemas.microsoft.com/office/drawing/2014/main" id="{39A05CBF-A4DA-485E-9C44-DFE8704AC2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5200" y="323502"/>
            <a:ext cx="2998328" cy="2998328"/>
          </a:xfrm>
          <a:prstGeom prst="rect">
            <a:avLst/>
          </a:prstGeom>
        </p:spPr>
      </p:pic>
      <p:sp>
        <p:nvSpPr>
          <p:cNvPr id="100" name="Rectangle 99">
            <a:extLst>
              <a:ext uri="{FF2B5EF4-FFF2-40B4-BE49-F238E27FC236}">
                <a16:creationId xmlns:a16="http://schemas.microsoft.com/office/drawing/2014/main" id="{788568A7-FBCE-4E43-BF49-C4F2CCE14F7E}"/>
              </a:ext>
            </a:extLst>
          </p:cNvPr>
          <p:cNvSpPr/>
          <p:nvPr/>
        </p:nvSpPr>
        <p:spPr>
          <a:xfrm>
            <a:off x="19430817" y="11983420"/>
            <a:ext cx="2542683"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 Smart Farm</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 name="Rectangle 103">
            <a:extLst>
              <a:ext uri="{FF2B5EF4-FFF2-40B4-BE49-F238E27FC236}">
                <a16:creationId xmlns:a16="http://schemas.microsoft.com/office/drawing/2014/main" id="{E2672AE1-5667-48D5-B7E4-E1AC8EC44BF2}"/>
              </a:ext>
            </a:extLst>
          </p:cNvPr>
          <p:cNvSpPr/>
          <p:nvPr/>
        </p:nvSpPr>
        <p:spPr>
          <a:xfrm>
            <a:off x="25220097" y="14945427"/>
            <a:ext cx="1401216"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Plant (a)</a:t>
            </a:r>
            <a:endParaRPr lang="en-US" sz="28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6" name="Rectangle 105">
            <a:extLst>
              <a:ext uri="{FF2B5EF4-FFF2-40B4-BE49-F238E27FC236}">
                <a16:creationId xmlns:a16="http://schemas.microsoft.com/office/drawing/2014/main" id="{C0C3CDCC-70CF-412E-82F7-07B3A6A12D32}"/>
              </a:ext>
            </a:extLst>
          </p:cNvPr>
          <p:cNvSpPr/>
          <p:nvPr/>
        </p:nvSpPr>
        <p:spPr>
          <a:xfrm>
            <a:off x="25138094" y="18093305"/>
            <a:ext cx="1418850"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Plant (b)</a:t>
            </a:r>
            <a:endParaRPr lang="en-US" sz="28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8D6C346-C682-48DD-B8E3-1B2745A21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805622" y="9032016"/>
            <a:ext cx="4431690" cy="4541927"/>
          </a:xfrm>
          <a:prstGeom prst="rect">
            <a:avLst/>
          </a:prstGeom>
        </p:spPr>
      </p:pic>
      <p:pic>
        <p:nvPicPr>
          <p:cNvPr id="10" name="Picture 9">
            <a:extLst>
              <a:ext uri="{FF2B5EF4-FFF2-40B4-BE49-F238E27FC236}">
                <a16:creationId xmlns:a16="http://schemas.microsoft.com/office/drawing/2014/main" id="{B314F054-6A37-496F-ADBD-584D35BE2F65}"/>
              </a:ext>
            </a:extLst>
          </p:cNvPr>
          <p:cNvPicPr>
            <a:picLocks noChangeAspect="1"/>
          </p:cNvPicPr>
          <p:nvPr/>
        </p:nvPicPr>
        <p:blipFill rotWithShape="1">
          <a:blip r:embed="rId9">
            <a:extLst>
              <a:ext uri="{28A0092B-C50C-407E-A947-70E740481C1C}">
                <a14:useLocalDpi xmlns:a14="http://schemas.microsoft.com/office/drawing/2010/main" val="0"/>
              </a:ext>
            </a:extLst>
          </a:blip>
          <a:srcRect l="4702" t="3293" r="75129" b="10678"/>
          <a:stretch/>
        </p:blipFill>
        <p:spPr>
          <a:xfrm>
            <a:off x="28547320" y="17023488"/>
            <a:ext cx="2295291" cy="11004427"/>
          </a:xfrm>
          <a:prstGeom prst="rect">
            <a:avLst/>
          </a:prstGeom>
        </p:spPr>
      </p:pic>
      <p:pic>
        <p:nvPicPr>
          <p:cNvPr id="14" name="Picture 13">
            <a:extLst>
              <a:ext uri="{FF2B5EF4-FFF2-40B4-BE49-F238E27FC236}">
                <a16:creationId xmlns:a16="http://schemas.microsoft.com/office/drawing/2014/main" id="{966F43C5-B467-4F03-A6B0-5366F182C4C7}"/>
              </a:ext>
            </a:extLst>
          </p:cNvPr>
          <p:cNvPicPr>
            <a:picLocks noChangeAspect="1"/>
          </p:cNvPicPr>
          <p:nvPr/>
        </p:nvPicPr>
        <p:blipFill rotWithShape="1">
          <a:blip r:embed="rId9">
            <a:extLst>
              <a:ext uri="{28A0092B-C50C-407E-A947-70E740481C1C}">
                <a14:useLocalDpi xmlns:a14="http://schemas.microsoft.com/office/drawing/2010/main" val="0"/>
              </a:ext>
            </a:extLst>
          </a:blip>
          <a:srcRect l="50080" r="4283" b="9700"/>
          <a:stretch/>
        </p:blipFill>
        <p:spPr>
          <a:xfrm>
            <a:off x="11706332" y="18327823"/>
            <a:ext cx="4521850" cy="11048032"/>
          </a:xfrm>
          <a:prstGeom prst="rect">
            <a:avLst/>
          </a:prstGeom>
        </p:spPr>
      </p:pic>
      <p:sp>
        <p:nvSpPr>
          <p:cNvPr id="66" name="Rectangle: Rounded Corners 65">
            <a:extLst>
              <a:ext uri="{FF2B5EF4-FFF2-40B4-BE49-F238E27FC236}">
                <a16:creationId xmlns:a16="http://schemas.microsoft.com/office/drawing/2014/main" id="{4CDAD985-D4D1-44D4-B3D3-64FD93C51167}"/>
              </a:ext>
            </a:extLst>
          </p:cNvPr>
          <p:cNvSpPr/>
          <p:nvPr/>
        </p:nvSpPr>
        <p:spPr>
          <a:xfrm>
            <a:off x="17384121" y="998853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950297CD-D6AA-498E-B83B-9BDE9B90BBA0}"/>
              </a:ext>
            </a:extLst>
          </p:cNvPr>
          <p:cNvSpPr/>
          <p:nvPr/>
        </p:nvSpPr>
        <p:spPr>
          <a:xfrm>
            <a:off x="18204537" y="10254785"/>
            <a:ext cx="83647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DATA COLLECTION</a:t>
            </a:r>
          </a:p>
        </p:txBody>
      </p:sp>
      <p:pic>
        <p:nvPicPr>
          <p:cNvPr id="6" name="Picture 5">
            <a:extLst>
              <a:ext uri="{FF2B5EF4-FFF2-40B4-BE49-F238E27FC236}">
                <a16:creationId xmlns:a16="http://schemas.microsoft.com/office/drawing/2014/main" id="{A1D66FB2-A940-48EC-BFED-A72D90B5609B}"/>
              </a:ext>
            </a:extLst>
          </p:cNvPr>
          <p:cNvPicPr>
            <a:picLocks noChangeAspect="1"/>
          </p:cNvPicPr>
          <p:nvPr/>
        </p:nvPicPr>
        <p:blipFill rotWithShape="1">
          <a:blip r:embed="rId10">
            <a:extLst>
              <a:ext uri="{28A0092B-C50C-407E-A947-70E740481C1C}">
                <a14:useLocalDpi xmlns:a14="http://schemas.microsoft.com/office/drawing/2010/main" val="0"/>
              </a:ext>
            </a:extLst>
          </a:blip>
          <a:srcRect r="24373" b="10987"/>
          <a:stretch/>
        </p:blipFill>
        <p:spPr>
          <a:xfrm>
            <a:off x="17305338" y="24330380"/>
            <a:ext cx="2660432" cy="4395515"/>
          </a:xfrm>
          <a:prstGeom prst="rect">
            <a:avLst/>
          </a:prstGeom>
        </p:spPr>
      </p:pic>
      <p:pic>
        <p:nvPicPr>
          <p:cNvPr id="8" name="Picture 7">
            <a:extLst>
              <a:ext uri="{FF2B5EF4-FFF2-40B4-BE49-F238E27FC236}">
                <a16:creationId xmlns:a16="http://schemas.microsoft.com/office/drawing/2014/main" id="{A9F5064A-A170-4947-B119-6CBB05D86965}"/>
              </a:ext>
            </a:extLst>
          </p:cNvPr>
          <p:cNvPicPr>
            <a:picLocks noChangeAspect="1"/>
          </p:cNvPicPr>
          <p:nvPr/>
        </p:nvPicPr>
        <p:blipFill>
          <a:blip r:embed="rId11"/>
          <a:stretch>
            <a:fillRect/>
          </a:stretch>
        </p:blipFill>
        <p:spPr>
          <a:xfrm>
            <a:off x="20855948" y="24330380"/>
            <a:ext cx="2667000" cy="4314825"/>
          </a:xfrm>
          <a:prstGeom prst="rect">
            <a:avLst/>
          </a:prstGeom>
        </p:spPr>
      </p:pic>
      <p:pic>
        <p:nvPicPr>
          <p:cNvPr id="12" name="Picture 11">
            <a:extLst>
              <a:ext uri="{FF2B5EF4-FFF2-40B4-BE49-F238E27FC236}">
                <a16:creationId xmlns:a16="http://schemas.microsoft.com/office/drawing/2014/main" id="{0FB8A1D4-3889-4287-9526-30A6CB399676}"/>
              </a:ext>
            </a:extLst>
          </p:cNvPr>
          <p:cNvPicPr>
            <a:picLocks noChangeAspect="1"/>
          </p:cNvPicPr>
          <p:nvPr/>
        </p:nvPicPr>
        <p:blipFill>
          <a:blip r:embed="rId12"/>
          <a:stretch>
            <a:fillRect/>
          </a:stretch>
        </p:blipFill>
        <p:spPr>
          <a:xfrm>
            <a:off x="24217717" y="24335005"/>
            <a:ext cx="3353563" cy="4296484"/>
          </a:xfrm>
          <a:prstGeom prst="rect">
            <a:avLst/>
          </a:prstGeom>
        </p:spPr>
      </p:pic>
      <p:sp>
        <p:nvSpPr>
          <p:cNvPr id="18" name="Arrow: Right 17">
            <a:extLst>
              <a:ext uri="{FF2B5EF4-FFF2-40B4-BE49-F238E27FC236}">
                <a16:creationId xmlns:a16="http://schemas.microsoft.com/office/drawing/2014/main" id="{DCBE24CE-BC3C-4ED4-B162-8C34A2D1B209}"/>
              </a:ext>
            </a:extLst>
          </p:cNvPr>
          <p:cNvSpPr/>
          <p:nvPr/>
        </p:nvSpPr>
        <p:spPr>
          <a:xfrm>
            <a:off x="20071080" y="26121080"/>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EA8BA9B5-508E-46B3-B18C-7BC01CAEE2B8}"/>
              </a:ext>
            </a:extLst>
          </p:cNvPr>
          <p:cNvSpPr/>
          <p:nvPr/>
        </p:nvSpPr>
        <p:spPr>
          <a:xfrm>
            <a:off x="23593681" y="26093714"/>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inus Sign 69">
            <a:extLst>
              <a:ext uri="{FF2B5EF4-FFF2-40B4-BE49-F238E27FC236}">
                <a16:creationId xmlns:a16="http://schemas.microsoft.com/office/drawing/2014/main" id="{B1547956-8F91-4132-A9E6-1F6EC8E2A7A4}"/>
              </a:ext>
            </a:extLst>
          </p:cNvPr>
          <p:cNvSpPr/>
          <p:nvPr/>
        </p:nvSpPr>
        <p:spPr>
          <a:xfrm>
            <a:off x="8566763" y="17902653"/>
            <a:ext cx="1924970"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inus Sign 71">
            <a:extLst>
              <a:ext uri="{FF2B5EF4-FFF2-40B4-BE49-F238E27FC236}">
                <a16:creationId xmlns:a16="http://schemas.microsoft.com/office/drawing/2014/main" id="{202909A6-69E8-47FB-8EAC-9D2D39F42AB5}"/>
              </a:ext>
            </a:extLst>
          </p:cNvPr>
          <p:cNvSpPr/>
          <p:nvPr/>
        </p:nvSpPr>
        <p:spPr>
          <a:xfrm>
            <a:off x="26377545" y="10575801"/>
            <a:ext cx="795787"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Minus Sign 74">
            <a:extLst>
              <a:ext uri="{FF2B5EF4-FFF2-40B4-BE49-F238E27FC236}">
                <a16:creationId xmlns:a16="http://schemas.microsoft.com/office/drawing/2014/main" id="{D20FBB0C-5718-44B2-B72D-221889F740BA}"/>
              </a:ext>
            </a:extLst>
          </p:cNvPr>
          <p:cNvSpPr/>
          <p:nvPr/>
        </p:nvSpPr>
        <p:spPr>
          <a:xfrm>
            <a:off x="17369675" y="10575801"/>
            <a:ext cx="101857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63FF192-1427-4319-BE0A-1B069CA9A3DE}"/>
              </a:ext>
            </a:extLst>
          </p:cNvPr>
          <p:cNvSpPr/>
          <p:nvPr/>
        </p:nvSpPr>
        <p:spPr>
          <a:xfrm>
            <a:off x="17374632" y="28803534"/>
            <a:ext cx="2521844"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 Sample leaf</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C76C1576-5934-4193-8D00-539A18F215E6}"/>
              </a:ext>
            </a:extLst>
          </p:cNvPr>
          <p:cNvSpPr/>
          <p:nvPr/>
        </p:nvSpPr>
        <p:spPr>
          <a:xfrm>
            <a:off x="20617431" y="28803534"/>
            <a:ext cx="3100528"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 Leaf after filter</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BF08443F-B752-46D1-9498-5ECAA0F187D4}"/>
              </a:ext>
            </a:extLst>
          </p:cNvPr>
          <p:cNvSpPr/>
          <p:nvPr/>
        </p:nvSpPr>
        <p:spPr>
          <a:xfrm>
            <a:off x="24878032" y="28584326"/>
            <a:ext cx="2032929" cy="1077218"/>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 Detected</a:t>
            </a:r>
          </a:p>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size leaf</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5" name="Rectangle 84">
            <a:extLst>
              <a:ext uri="{FF2B5EF4-FFF2-40B4-BE49-F238E27FC236}">
                <a16:creationId xmlns:a16="http://schemas.microsoft.com/office/drawing/2014/main" id="{2709C7B2-F77F-4885-AF99-EEDE296B5836}"/>
              </a:ext>
            </a:extLst>
          </p:cNvPr>
          <p:cNvSpPr/>
          <p:nvPr/>
        </p:nvSpPr>
        <p:spPr>
          <a:xfrm>
            <a:off x="3827917" y="25389675"/>
            <a:ext cx="4015651"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System Architecture </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88" name="Picture 87">
            <a:extLst>
              <a:ext uri="{FF2B5EF4-FFF2-40B4-BE49-F238E27FC236}">
                <a16:creationId xmlns:a16="http://schemas.microsoft.com/office/drawing/2014/main" id="{49715C24-16F5-4EEA-892E-685A00805B33}"/>
              </a:ext>
            </a:extLst>
          </p:cNvPr>
          <p:cNvPicPr>
            <a:picLocks noChangeAspect="1"/>
          </p:cNvPicPr>
          <p:nvPr/>
        </p:nvPicPr>
        <p:blipFill rotWithShape="1">
          <a:blip r:embed="rId9">
            <a:extLst>
              <a:ext uri="{28A0092B-C50C-407E-A947-70E740481C1C}">
                <a14:useLocalDpi xmlns:a14="http://schemas.microsoft.com/office/drawing/2010/main" val="0"/>
              </a:ext>
            </a:extLst>
          </a:blip>
          <a:srcRect l="26942" t="2481" r="49576" b="11490"/>
          <a:stretch/>
        </p:blipFill>
        <p:spPr>
          <a:xfrm>
            <a:off x="28476740" y="5388188"/>
            <a:ext cx="2531462" cy="10613076"/>
          </a:xfrm>
          <a:prstGeom prst="rect">
            <a:avLst/>
          </a:prstGeom>
        </p:spPr>
      </p:pic>
      <p:sp>
        <p:nvSpPr>
          <p:cNvPr id="90" name="Rectangle: Rounded Corners 89">
            <a:extLst>
              <a:ext uri="{FF2B5EF4-FFF2-40B4-BE49-F238E27FC236}">
                <a16:creationId xmlns:a16="http://schemas.microsoft.com/office/drawing/2014/main" id="{9881F1E8-6A61-4CF9-BE3C-66E4974C89EE}"/>
              </a:ext>
            </a:extLst>
          </p:cNvPr>
          <p:cNvSpPr/>
          <p:nvPr/>
        </p:nvSpPr>
        <p:spPr>
          <a:xfrm>
            <a:off x="32137931" y="4920166"/>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15E1B300-5A41-4C76-8D68-71C3668C7B8A}"/>
              </a:ext>
            </a:extLst>
          </p:cNvPr>
          <p:cNvSpPr/>
          <p:nvPr/>
        </p:nvSpPr>
        <p:spPr>
          <a:xfrm>
            <a:off x="34634516" y="5224521"/>
            <a:ext cx="5171609"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MODELING </a:t>
            </a:r>
          </a:p>
        </p:txBody>
      </p:sp>
      <p:sp>
        <p:nvSpPr>
          <p:cNvPr id="94" name="Minus Sign 93">
            <a:extLst>
              <a:ext uri="{FF2B5EF4-FFF2-40B4-BE49-F238E27FC236}">
                <a16:creationId xmlns:a16="http://schemas.microsoft.com/office/drawing/2014/main" id="{1AB0B6DB-5DE0-4364-9B36-AF0D7E38E636}"/>
              </a:ext>
            </a:extLst>
          </p:cNvPr>
          <p:cNvSpPr/>
          <p:nvPr/>
        </p:nvSpPr>
        <p:spPr>
          <a:xfrm>
            <a:off x="39593520" y="5545537"/>
            <a:ext cx="2360849"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Minus Sign 95">
            <a:extLst>
              <a:ext uri="{FF2B5EF4-FFF2-40B4-BE49-F238E27FC236}">
                <a16:creationId xmlns:a16="http://schemas.microsoft.com/office/drawing/2014/main" id="{097C4DC7-BBC7-4F33-9EFE-1A9FB8320D39}"/>
              </a:ext>
            </a:extLst>
          </p:cNvPr>
          <p:cNvSpPr/>
          <p:nvPr/>
        </p:nvSpPr>
        <p:spPr>
          <a:xfrm>
            <a:off x="32123485" y="5552016"/>
            <a:ext cx="251103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28C5F3E3-19B8-4816-AEE4-820EEC9944EE}"/>
              </a:ext>
            </a:extLst>
          </p:cNvPr>
          <p:cNvSpPr txBox="1"/>
          <p:nvPr/>
        </p:nvSpPr>
        <p:spPr>
          <a:xfrm>
            <a:off x="32123485" y="7048334"/>
            <a:ext cx="9847268" cy="193899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From the data/image that had been </a:t>
            </a:r>
            <a:r>
              <a:rPr lang="en-US" sz="4000" dirty="0">
                <a:solidFill>
                  <a:schemeClr val="bg1"/>
                </a:solidFill>
                <a:latin typeface="Times New Roman" panose="02020603050405020304" pitchFamily="18" charset="0"/>
                <a:cs typeface="Times New Roman" panose="02020603050405020304" pitchFamily="18" charset="0"/>
              </a:rPr>
              <a:t>pre-processed, The data(s) will be applied to ML techniques depend on its specific needed.</a:t>
            </a:r>
            <a:endParaRPr lang="en-US" sz="3600" b="0" i="0" dirty="0">
              <a:solidFill>
                <a:schemeClr val="bg2"/>
              </a:solidFill>
              <a:effectLst/>
              <a:latin typeface="Times New Roman" panose="02020603050405020304" pitchFamily="18" charset="0"/>
              <a:cs typeface="Times New Roman" panose="02020603050405020304" pitchFamily="18" charset="0"/>
            </a:endParaRPr>
          </a:p>
        </p:txBody>
      </p:sp>
      <p:pic>
        <p:nvPicPr>
          <p:cNvPr id="98" name="Content Placeholder 3">
            <a:extLst>
              <a:ext uri="{FF2B5EF4-FFF2-40B4-BE49-F238E27FC236}">
                <a16:creationId xmlns:a16="http://schemas.microsoft.com/office/drawing/2014/main" id="{647EB3DC-5022-483B-92BA-EAD74634D227}"/>
              </a:ext>
            </a:extLst>
          </p:cNvPr>
          <p:cNvPicPr/>
          <p:nvPr/>
        </p:nvPicPr>
        <p:blipFill rotWithShape="1">
          <a:blip r:embed="rId13">
            <a:extLst>
              <a:ext uri="{28A0092B-C50C-407E-A947-70E740481C1C}">
                <a14:useLocalDpi xmlns:a14="http://schemas.microsoft.com/office/drawing/2010/main" val="0"/>
              </a:ext>
            </a:extLst>
          </a:blip>
          <a:srcRect l="79060" t="3998" r="5128" b="60027"/>
          <a:stretch/>
        </p:blipFill>
        <p:spPr bwMode="auto">
          <a:xfrm>
            <a:off x="39343286" y="9543889"/>
            <a:ext cx="2571355" cy="2402360"/>
          </a:xfrm>
          <a:prstGeom prst="ellipse">
            <a:avLst/>
          </a:prstGeom>
          <a:ln>
            <a:solidFill>
              <a:schemeClr val="tx1"/>
            </a:solid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F7A6D29A-952D-4376-9934-5267FD0747D8}"/>
              </a:ext>
            </a:extLst>
          </p:cNvPr>
          <p:cNvSpPr/>
          <p:nvPr/>
        </p:nvSpPr>
        <p:spPr>
          <a:xfrm>
            <a:off x="32466093" y="9537525"/>
            <a:ext cx="2571355" cy="24023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Data </a:t>
            </a:r>
          </a:p>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Sets</a:t>
            </a:r>
          </a:p>
        </p:txBody>
      </p:sp>
      <p:sp>
        <p:nvSpPr>
          <p:cNvPr id="11" name="Arrow: Left-Right 10">
            <a:extLst>
              <a:ext uri="{FF2B5EF4-FFF2-40B4-BE49-F238E27FC236}">
                <a16:creationId xmlns:a16="http://schemas.microsoft.com/office/drawing/2014/main" id="{2BA41B4C-0AF1-4467-8FD3-BB131E03C97C}"/>
              </a:ext>
            </a:extLst>
          </p:cNvPr>
          <p:cNvSpPr/>
          <p:nvPr/>
        </p:nvSpPr>
        <p:spPr>
          <a:xfrm>
            <a:off x="35134126" y="9843355"/>
            <a:ext cx="4037828" cy="1790700"/>
          </a:xfrm>
          <a:prstGeom prst="leftRightArrow">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E2F928-97DB-446E-A74E-F8562D4E1887}"/>
              </a:ext>
            </a:extLst>
          </p:cNvPr>
          <p:cNvSpPr/>
          <p:nvPr/>
        </p:nvSpPr>
        <p:spPr>
          <a:xfrm>
            <a:off x="36189763" y="10253988"/>
            <a:ext cx="1926553" cy="954107"/>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2800" b="1" dirty="0">
                <a:ln w="6600">
                  <a:solidFill>
                    <a:schemeClr val="bg1"/>
                  </a:solidFill>
                  <a:prstDash val="solid"/>
                </a:ln>
                <a:solidFill>
                  <a:schemeClr val="bg1"/>
                </a:solidFill>
              </a:rPr>
              <a:t>Apply ML</a:t>
            </a:r>
          </a:p>
          <a:p>
            <a:pPr algn="ctr"/>
            <a:r>
              <a:rPr lang="en-US" sz="2800" b="1" dirty="0">
                <a:ln w="6600">
                  <a:solidFill>
                    <a:schemeClr val="bg1"/>
                  </a:solidFill>
                  <a:prstDash val="solid"/>
                </a:ln>
                <a:solidFill>
                  <a:schemeClr val="bg1"/>
                </a:solidFill>
              </a:rPr>
              <a:t> Techniques</a:t>
            </a:r>
          </a:p>
        </p:txBody>
      </p:sp>
      <p:sp>
        <p:nvSpPr>
          <p:cNvPr id="99" name="Rectangle: Rounded Corners 98">
            <a:extLst>
              <a:ext uri="{FF2B5EF4-FFF2-40B4-BE49-F238E27FC236}">
                <a16:creationId xmlns:a16="http://schemas.microsoft.com/office/drawing/2014/main" id="{4C429EE3-420E-4805-AA01-97582F765207}"/>
              </a:ext>
            </a:extLst>
          </p:cNvPr>
          <p:cNvSpPr/>
          <p:nvPr/>
        </p:nvSpPr>
        <p:spPr>
          <a:xfrm>
            <a:off x="32214131" y="13077080"/>
            <a:ext cx="9753600" cy="17907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89F71013-A42B-4007-960A-EB52D996FB98}"/>
              </a:ext>
            </a:extLst>
          </p:cNvPr>
          <p:cNvSpPr/>
          <p:nvPr/>
        </p:nvSpPr>
        <p:spPr>
          <a:xfrm>
            <a:off x="34256269" y="13381435"/>
            <a:ext cx="6080512"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TRAIN &amp; TEST </a:t>
            </a:r>
          </a:p>
        </p:txBody>
      </p:sp>
      <p:sp>
        <p:nvSpPr>
          <p:cNvPr id="103" name="Minus Sign 102">
            <a:extLst>
              <a:ext uri="{FF2B5EF4-FFF2-40B4-BE49-F238E27FC236}">
                <a16:creationId xmlns:a16="http://schemas.microsoft.com/office/drawing/2014/main" id="{A035E6C7-9D6D-43C7-BF0A-35794DDD2E6E}"/>
              </a:ext>
            </a:extLst>
          </p:cNvPr>
          <p:cNvSpPr/>
          <p:nvPr/>
        </p:nvSpPr>
        <p:spPr>
          <a:xfrm>
            <a:off x="39990010" y="13705580"/>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Minus Sign 104">
            <a:extLst>
              <a:ext uri="{FF2B5EF4-FFF2-40B4-BE49-F238E27FC236}">
                <a16:creationId xmlns:a16="http://schemas.microsoft.com/office/drawing/2014/main" id="{E5914506-CFD3-4732-B525-E363362B877C}"/>
              </a:ext>
            </a:extLst>
          </p:cNvPr>
          <p:cNvSpPr/>
          <p:nvPr/>
        </p:nvSpPr>
        <p:spPr>
          <a:xfrm>
            <a:off x="32199685" y="13702451"/>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70023A6-AC57-4F4D-93C1-69B13D35DC9A}"/>
              </a:ext>
            </a:extLst>
          </p:cNvPr>
          <p:cNvSpPr txBox="1"/>
          <p:nvPr/>
        </p:nvSpPr>
        <p:spPr>
          <a:xfrm>
            <a:off x="32077765" y="15276791"/>
            <a:ext cx="9938708" cy="3785652"/>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Times New Roman" panose="02020603050405020304" pitchFamily="18" charset="0"/>
                <a:cs typeface="Times New Roman" panose="02020603050405020304" pitchFamily="18" charset="0"/>
              </a:rPr>
              <a:t>	Before proceed into the results ,The data(s) will be processed into training and testing for detect its accuracies  and its errors.</a:t>
            </a:r>
          </a:p>
          <a:p>
            <a:pPr algn="just"/>
            <a:r>
              <a:rPr lang="en-US" sz="4000" dirty="0">
                <a:solidFill>
                  <a:schemeClr val="bg1"/>
                </a:solidFill>
                <a:latin typeface="Times New Roman" panose="02020603050405020304" pitchFamily="18" charset="0"/>
                <a:cs typeface="Times New Roman" panose="02020603050405020304" pitchFamily="18" charset="0"/>
              </a:rPr>
              <a:t>		For the testing parts , new data(s) will be used to test by comparing with the trained data(s).</a:t>
            </a:r>
            <a:endParaRPr lang="en-US" sz="4000" b="0" i="0" dirty="0">
              <a:solidFill>
                <a:schemeClr val="bg1"/>
              </a:solidFill>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96060E3C-01FE-486E-9F3A-C63CEFF4E6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12467" y="19829699"/>
            <a:ext cx="2904967" cy="2911283"/>
          </a:xfrm>
          <a:prstGeom prst="rect">
            <a:avLst/>
          </a:prstGeom>
          <a:ln w="12700">
            <a:solidFill>
              <a:schemeClr val="bg1"/>
            </a:solidFill>
          </a:ln>
        </p:spPr>
      </p:pic>
      <p:pic>
        <p:nvPicPr>
          <p:cNvPr id="26" name="Picture 25">
            <a:extLst>
              <a:ext uri="{FF2B5EF4-FFF2-40B4-BE49-F238E27FC236}">
                <a16:creationId xmlns:a16="http://schemas.microsoft.com/office/drawing/2014/main" id="{939A53BD-9F32-490E-BAF4-86C2B2462B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410779" y="19789350"/>
            <a:ext cx="2904967" cy="2872974"/>
          </a:xfrm>
          <a:prstGeom prst="rect">
            <a:avLst/>
          </a:prstGeom>
          <a:ln w="12700">
            <a:solidFill>
              <a:schemeClr val="bg1"/>
            </a:solidFill>
          </a:ln>
        </p:spPr>
      </p:pic>
      <p:sp>
        <p:nvSpPr>
          <p:cNvPr id="109" name="Rectangle 108">
            <a:extLst>
              <a:ext uri="{FF2B5EF4-FFF2-40B4-BE49-F238E27FC236}">
                <a16:creationId xmlns:a16="http://schemas.microsoft.com/office/drawing/2014/main" id="{169322D6-4CBD-457D-B2C5-0300533C800C}"/>
              </a:ext>
            </a:extLst>
          </p:cNvPr>
          <p:cNvSpPr/>
          <p:nvPr/>
        </p:nvSpPr>
        <p:spPr>
          <a:xfrm>
            <a:off x="33233020" y="22924329"/>
            <a:ext cx="2863862"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 Training Data</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0" name="Rectangle 109">
            <a:extLst>
              <a:ext uri="{FF2B5EF4-FFF2-40B4-BE49-F238E27FC236}">
                <a16:creationId xmlns:a16="http://schemas.microsoft.com/office/drawing/2014/main" id="{CC554303-8583-4436-95A7-48ECE0990530}"/>
              </a:ext>
            </a:extLst>
          </p:cNvPr>
          <p:cNvSpPr/>
          <p:nvPr/>
        </p:nvSpPr>
        <p:spPr>
          <a:xfrm>
            <a:off x="38836795" y="22886998"/>
            <a:ext cx="2052934"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a:t>
            </a: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Test Data</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1" name="Rectangle 110">
            <a:extLst>
              <a:ext uri="{FF2B5EF4-FFF2-40B4-BE49-F238E27FC236}">
                <a16:creationId xmlns:a16="http://schemas.microsoft.com/office/drawing/2014/main" id="{6EBDDFA4-9351-49CB-9BD0-E628075F7E34}"/>
              </a:ext>
            </a:extLst>
          </p:cNvPr>
          <p:cNvSpPr/>
          <p:nvPr/>
        </p:nvSpPr>
        <p:spPr>
          <a:xfrm>
            <a:off x="32747200" y="11974392"/>
            <a:ext cx="2009140"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 Data sets</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2" name="Rectangle 111">
            <a:extLst>
              <a:ext uri="{FF2B5EF4-FFF2-40B4-BE49-F238E27FC236}">
                <a16:creationId xmlns:a16="http://schemas.microsoft.com/office/drawing/2014/main" id="{9251040C-96AB-4628-A4BE-4ED6C4C0EC25}"/>
              </a:ext>
            </a:extLst>
          </p:cNvPr>
          <p:cNvSpPr/>
          <p:nvPr/>
        </p:nvSpPr>
        <p:spPr>
          <a:xfrm>
            <a:off x="39460021" y="11947396"/>
            <a:ext cx="2337883" cy="1077218"/>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 Data after </a:t>
            </a:r>
          </a:p>
          <a:p>
            <a:pPr algn="ctr"/>
            <a:r>
              <a:rPr lang="en-US" sz="32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modeling</a:t>
            </a:r>
            <a:endParaRPr lang="en-US" sz="32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BE4150A2-61C2-4359-9537-CA898D5ED7B8}"/>
              </a:ext>
            </a:extLst>
          </p:cNvPr>
          <p:cNvSpPr txBox="1"/>
          <p:nvPr/>
        </p:nvSpPr>
        <p:spPr>
          <a:xfrm>
            <a:off x="17430915" y="5095133"/>
            <a:ext cx="11482892" cy="1323439"/>
          </a:xfrm>
          <a:prstGeom prst="rect">
            <a:avLst/>
          </a:prstGeom>
          <a:noFill/>
        </p:spPr>
        <p:txBody>
          <a:bodyPr wrap="square" rtlCol="0">
            <a:spAutoFit/>
          </a:bodyPr>
          <a:lstStyle/>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Train Data and Test Data</a:t>
            </a:r>
          </a:p>
          <a:p>
            <a:pPr marL="571500" indent="-571500" algn="just">
              <a:buFontTx/>
              <a:buChar char="-"/>
            </a:pPr>
            <a:r>
              <a:rPr lang="en-US" sz="4000" dirty="0">
                <a:solidFill>
                  <a:schemeClr val="bg1"/>
                </a:solidFill>
                <a:latin typeface="Times New Roman" panose="02020603050405020304" pitchFamily="18" charset="0"/>
                <a:cs typeface="Times New Roman" panose="02020603050405020304" pitchFamily="18" charset="0"/>
              </a:rPr>
              <a:t>Make Prediction and Improve the Systems</a:t>
            </a:r>
          </a:p>
        </p:txBody>
      </p:sp>
      <p:pic>
        <p:nvPicPr>
          <p:cNvPr id="30" name="Picture 29">
            <a:extLst>
              <a:ext uri="{FF2B5EF4-FFF2-40B4-BE49-F238E27FC236}">
                <a16:creationId xmlns:a16="http://schemas.microsoft.com/office/drawing/2014/main" id="{39740AD4-A3C7-405B-A96B-5AD0BDFC4106}"/>
              </a:ext>
            </a:extLst>
          </p:cNvPr>
          <p:cNvPicPr>
            <a:picLocks noChangeAspect="1"/>
          </p:cNvPicPr>
          <p:nvPr/>
        </p:nvPicPr>
        <p:blipFill>
          <a:blip r:embed="rId16"/>
          <a:stretch>
            <a:fillRect/>
          </a:stretch>
        </p:blipFill>
        <p:spPr>
          <a:xfrm>
            <a:off x="17822426" y="6658665"/>
            <a:ext cx="9310373" cy="2512323"/>
          </a:xfrm>
          <a:prstGeom prst="rect">
            <a:avLst/>
          </a:prstGeom>
          <a:ln w="19050">
            <a:solidFill>
              <a:schemeClr val="bg1"/>
            </a:solidFill>
          </a:ln>
        </p:spPr>
      </p:pic>
      <p:sp>
        <p:nvSpPr>
          <p:cNvPr id="114" name="Rectangle 113">
            <a:extLst>
              <a:ext uri="{FF2B5EF4-FFF2-40B4-BE49-F238E27FC236}">
                <a16:creationId xmlns:a16="http://schemas.microsoft.com/office/drawing/2014/main" id="{09C9FE9E-C24C-4322-A574-0E0F34D11B95}"/>
              </a:ext>
            </a:extLst>
          </p:cNvPr>
          <p:cNvSpPr/>
          <p:nvPr/>
        </p:nvSpPr>
        <p:spPr>
          <a:xfrm>
            <a:off x="20241713" y="9163647"/>
            <a:ext cx="4419415" cy="707886"/>
          </a:xfrm>
          <a:prstGeom prst="rect">
            <a:avLst/>
          </a:prstGeom>
          <a:noFill/>
        </p:spPr>
        <p:txBody>
          <a:bodyPr wrap="none" lIns="91440" tIns="45720" rIns="91440" bIns="45720">
            <a:spAutoFit/>
          </a:bodyPr>
          <a:lstStyle/>
          <a:p>
            <a:pPr algn="ctr"/>
            <a:r>
              <a:rPr lang="en-US" sz="4000" b="0" cap="none" spc="0" dirty="0">
                <a:ln w="0"/>
                <a:solidFill>
                  <a:schemeClr val="bg1"/>
                </a:solidFill>
                <a:effectLst>
                  <a:outerShdw blurRad="38100" dist="19050" dir="2700000" algn="tl" rotWithShape="0">
                    <a:schemeClr val="dk1">
                      <a:alpha val="40000"/>
                    </a:schemeClr>
                  </a:outerShdw>
                </a:effectLst>
              </a:rPr>
              <a:t>Example Data Graph</a:t>
            </a:r>
          </a:p>
        </p:txBody>
      </p:sp>
    </p:spTree>
    <p:extLst>
      <p:ext uri="{BB962C8B-B14F-4D97-AF65-F5344CB8AC3E}">
        <p14:creationId xmlns:p14="http://schemas.microsoft.com/office/powerpoint/2010/main" val="458790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437</Words>
  <Application>Microsoft Office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AKbalthom Kbach</vt:lpstr>
      <vt:lpstr>Arial</vt:lpstr>
      <vt:lpstr>Berlin Sans FB Demi</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 Nita</dc:creator>
  <cp:lastModifiedBy>Chek Nita</cp:lastModifiedBy>
  <cp:revision>58</cp:revision>
  <dcterms:created xsi:type="dcterms:W3CDTF">2020-11-16T03:48:07Z</dcterms:created>
  <dcterms:modified xsi:type="dcterms:W3CDTF">2020-12-24T08:28:45Z</dcterms:modified>
</cp:coreProperties>
</file>